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Lato"/>
      <p:regular r:id="rId27"/>
      <p:bold r:id="rId28"/>
      <p:italic r:id="rId29"/>
      <p:boldItalic r:id="rId30"/>
    </p:embeddedFont>
    <p:embeddedFont>
      <p:font typeface="Lato Light"/>
      <p:regular r:id="rId31"/>
      <p:bold r:id="rId32"/>
      <p:italic r:id="rId33"/>
      <p:boldItalic r:id="rId34"/>
    </p:embeddedFont>
    <p:embeddedFont>
      <p:font typeface="Barlow Medium"/>
      <p:regular r:id="rId35"/>
      <p:bold r:id="rId36"/>
      <p:italic r:id="rId37"/>
      <p:boldItalic r:id="rId38"/>
    </p:embeddedFont>
    <p:embeddedFont>
      <p:font typeface="Barlow ExtraBold"/>
      <p:bold r:id="rId39"/>
      <p:boldItalic r:id="rId40"/>
    </p:embeddedFont>
    <p:embeddedFont>
      <p:font typeface="Barlow SemiBold"/>
      <p:regular r:id="rId41"/>
      <p:bold r:id="rId42"/>
      <p:italic r:id="rId43"/>
      <p:boldItalic r:id="rId44"/>
    </p:embeddedFont>
    <p:embeddedFont>
      <p:font typeface="Merriweather"/>
      <p:regular r:id="rId45"/>
      <p:bold r:id="rId46"/>
      <p:italic r:id="rId47"/>
      <p:boldItalic r:id="rId48"/>
    </p:embeddedFont>
    <p:embeddedFont>
      <p:font typeface="Barlow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ExtraBold-boldItalic.fntdata"/><Relationship Id="rId42" Type="http://schemas.openxmlformats.org/officeDocument/2006/relationships/font" Target="fonts/BarlowSemiBold-bold.fntdata"/><Relationship Id="rId41" Type="http://schemas.openxmlformats.org/officeDocument/2006/relationships/font" Target="fonts/BarlowSemiBold-regular.fntdata"/><Relationship Id="rId44" Type="http://schemas.openxmlformats.org/officeDocument/2006/relationships/font" Target="fonts/BarlowSemiBold-boldItalic.fntdata"/><Relationship Id="rId43" Type="http://schemas.openxmlformats.org/officeDocument/2006/relationships/font" Target="fonts/BarlowSemiBold-italic.fntdata"/><Relationship Id="rId46" Type="http://schemas.openxmlformats.org/officeDocument/2006/relationships/font" Target="fonts/Merriweather-bold.fntdata"/><Relationship Id="rId45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-boldItalic.fntdata"/><Relationship Id="rId47" Type="http://schemas.openxmlformats.org/officeDocument/2006/relationships/font" Target="fonts/Merriweather-italic.fntdata"/><Relationship Id="rId49" Type="http://schemas.openxmlformats.org/officeDocument/2006/relationships/font" Target="fonts/Barlow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Light-regular.fntdata"/><Relationship Id="rId30" Type="http://schemas.openxmlformats.org/officeDocument/2006/relationships/font" Target="fonts/Lato-boldItalic.fntdata"/><Relationship Id="rId33" Type="http://schemas.openxmlformats.org/officeDocument/2006/relationships/font" Target="fonts/LatoLight-italic.fntdata"/><Relationship Id="rId32" Type="http://schemas.openxmlformats.org/officeDocument/2006/relationships/font" Target="fonts/LatoLight-bold.fntdata"/><Relationship Id="rId35" Type="http://schemas.openxmlformats.org/officeDocument/2006/relationships/font" Target="fonts/BarlowMedium-regular.fntdata"/><Relationship Id="rId34" Type="http://schemas.openxmlformats.org/officeDocument/2006/relationships/font" Target="fonts/LatoLight-boldItalic.fntdata"/><Relationship Id="rId37" Type="http://schemas.openxmlformats.org/officeDocument/2006/relationships/font" Target="fonts/BarlowMedium-italic.fntdata"/><Relationship Id="rId36" Type="http://schemas.openxmlformats.org/officeDocument/2006/relationships/font" Target="fonts/BarlowMedium-bold.fntdata"/><Relationship Id="rId39" Type="http://schemas.openxmlformats.org/officeDocument/2006/relationships/font" Target="fonts/BarlowExtraBold-bold.fntdata"/><Relationship Id="rId38" Type="http://schemas.openxmlformats.org/officeDocument/2006/relationships/font" Target="fonts/BarlowMedium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29" Type="http://schemas.openxmlformats.org/officeDocument/2006/relationships/font" Target="fonts/Lato-italic.fntdata"/><Relationship Id="rId51" Type="http://schemas.openxmlformats.org/officeDocument/2006/relationships/font" Target="fonts/Barlow-italic.fntdata"/><Relationship Id="rId50" Type="http://schemas.openxmlformats.org/officeDocument/2006/relationships/font" Target="fonts/Barlow-bold.fntdata"/><Relationship Id="rId52" Type="http://schemas.openxmlformats.org/officeDocument/2006/relationships/font" Target="fonts/Barlow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35a8860e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35a8860e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35a8860e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a35a8860e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35a8860e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35a8860e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35a8860e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35a8860e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35a8860e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35a8860e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35a8860e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a35a8860e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35a8860e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a35a8860e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35a8860e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35a8860e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35a8860e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a35a8860e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3d484443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3d484443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e48cb4527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e48cb4527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ac7fd5a50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9ac7fd5a50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9ac7fd5a50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9ac7fd5a50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48cb4527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48cb4527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48cb4527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e48cb4527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35a8860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35a8860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ac7fd5a50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9ac7fd5a50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ac7fd5a50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ac7fd5a5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35a8860e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35a8860e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3d484443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3d484443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192150" y="122275"/>
            <a:ext cx="1737900" cy="56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495103" y="1908150"/>
            <a:ext cx="5932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95100" y="3960750"/>
            <a:ext cx="5932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00" y="510475"/>
            <a:ext cx="2109575" cy="3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ule">
  <p:cSld name="TITLE_ONLY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3729225" y="652500"/>
            <a:ext cx="5100300" cy="3838500"/>
          </a:xfrm>
          <a:prstGeom prst="roundRect">
            <a:avLst>
              <a:gd fmla="val 4393" name="adj"/>
            </a:avLst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270750" y="3406200"/>
            <a:ext cx="2593800" cy="15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4069725" y="1423575"/>
            <a:ext cx="4759800" cy="22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ONLY_1_1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862" y="-33225"/>
            <a:ext cx="9237721" cy="52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2"/>
          <p:cNvSpPr txBox="1"/>
          <p:nvPr/>
        </p:nvSpPr>
        <p:spPr>
          <a:xfrm>
            <a:off x="384275" y="2576400"/>
            <a:ext cx="503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That is it!</a:t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57;p12"/>
          <p:cNvSpPr txBox="1"/>
          <p:nvPr/>
        </p:nvSpPr>
        <p:spPr>
          <a:xfrm>
            <a:off x="384275" y="3135350"/>
            <a:ext cx="5030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endParaRPr b="1" sz="6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8" name="Google Shape;5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75" y="4409100"/>
            <a:ext cx="1731950" cy="2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 txBox="1"/>
          <p:nvPr/>
        </p:nvSpPr>
        <p:spPr>
          <a:xfrm>
            <a:off x="2672950" y="4309613"/>
            <a:ext cx="270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World-class AWS experts</a:t>
            </a:r>
            <a:endParaRPr sz="11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0" name="Google Shape;6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750" y="-33225"/>
            <a:ext cx="3403575" cy="364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base 1">
  <p:cSld name="Title Slide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-4675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39000">
                <a:srgbClr val="FFFFFF">
                  <a:alpha val="90196"/>
                </a:srgbClr>
              </a:gs>
              <a:gs pos="72000">
                <a:srgbClr val="FFFFFF">
                  <a:alpha val="50196"/>
                </a:srgbClr>
              </a:gs>
              <a:gs pos="100000">
                <a:schemeClr val="l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" name="Google Shape;63;p13"/>
          <p:cNvCxnSpPr/>
          <p:nvPr/>
        </p:nvCxnSpPr>
        <p:spPr>
          <a:xfrm>
            <a:off x="6858000" y="2"/>
            <a:ext cx="0" cy="4834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" name="Google Shape;64;p13"/>
          <p:cNvCxnSpPr/>
          <p:nvPr/>
        </p:nvCxnSpPr>
        <p:spPr>
          <a:xfrm>
            <a:off x="4572000" y="2"/>
            <a:ext cx="0" cy="4834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" name="Google Shape;65;p13"/>
          <p:cNvCxnSpPr/>
          <p:nvPr/>
        </p:nvCxnSpPr>
        <p:spPr>
          <a:xfrm>
            <a:off x="2286000" y="0"/>
            <a:ext cx="0" cy="4834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" name="Google Shape;66;p13"/>
          <p:cNvSpPr txBox="1"/>
          <p:nvPr>
            <p:ph type="title"/>
          </p:nvPr>
        </p:nvSpPr>
        <p:spPr>
          <a:xfrm>
            <a:off x="430581" y="293606"/>
            <a:ext cx="59277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Bold"/>
              <a:buNone/>
              <a:defRPr sz="2000">
                <a:solidFill>
                  <a:srgbClr val="09212C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430575" y="982096"/>
            <a:ext cx="59277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000"/>
              <a:buFont typeface="Barlow"/>
              <a:buNone/>
              <a:defRPr sz="1000">
                <a:solidFill>
                  <a:srgbClr val="18A6D6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68" name="Google Shape;68;p13"/>
          <p:cNvSpPr/>
          <p:nvPr/>
        </p:nvSpPr>
        <p:spPr>
          <a:xfrm>
            <a:off x="0" y="5082600"/>
            <a:ext cx="9144000" cy="60900"/>
          </a:xfrm>
          <a:prstGeom prst="rect">
            <a:avLst/>
          </a:prstGeom>
          <a:gradFill>
            <a:gsLst>
              <a:gs pos="0">
                <a:srgbClr val="040445"/>
              </a:gs>
              <a:gs pos="39000">
                <a:srgbClr val="18A7D7"/>
              </a:gs>
              <a:gs pos="72000">
                <a:srgbClr val="E70FF3"/>
              </a:gs>
              <a:gs pos="100000">
                <a:srgbClr val="04044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13"/>
          <p:cNvCxnSpPr/>
          <p:nvPr/>
        </p:nvCxnSpPr>
        <p:spPr>
          <a:xfrm>
            <a:off x="-4675" y="4834450"/>
            <a:ext cx="91485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" name="Google Shape;70;p13"/>
          <p:cNvSpPr/>
          <p:nvPr/>
        </p:nvSpPr>
        <p:spPr>
          <a:xfrm>
            <a:off x="8895725" y="4834325"/>
            <a:ext cx="248400" cy="248400"/>
          </a:xfrm>
          <a:prstGeom prst="rect">
            <a:avLst/>
          </a:prstGeom>
          <a:solidFill>
            <a:srgbClr val="11054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‹#›</a:t>
            </a:fld>
            <a:endParaRPr b="1"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375" y="4801463"/>
            <a:ext cx="848125" cy="3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7">
          <p15:clr>
            <a:srgbClr val="FBAE40"/>
          </p15:clr>
        </p15:guide>
        <p15:guide id="2" orient="horz" pos="361">
          <p15:clr>
            <a:srgbClr val="FBAE40"/>
          </p15:clr>
        </p15:guide>
        <p15:guide id="3" orient="horz" pos="2929">
          <p15:clr>
            <a:srgbClr val="FBAE40"/>
          </p15:clr>
        </p15:guide>
        <p15:guide id="4" pos="54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92150" y="122275"/>
            <a:ext cx="1737900" cy="567600"/>
          </a:xfrm>
          <a:prstGeom prst="rect">
            <a:avLst/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75" y="510475"/>
            <a:ext cx="2109625" cy="3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ctrTitle"/>
          </p:nvPr>
        </p:nvSpPr>
        <p:spPr>
          <a:xfrm>
            <a:off x="495103" y="1908150"/>
            <a:ext cx="5932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495100" y="3960750"/>
            <a:ext cx="5321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2A64F3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311700"/>
            <a:ext cx="1505350" cy="2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/>
        </p:nvSpPr>
        <p:spPr>
          <a:xfrm>
            <a:off x="6205550" y="4580700"/>
            <a:ext cx="270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World-class AWS experts</a:t>
            </a:r>
            <a:endParaRPr sz="11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110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740375"/>
            <a:ext cx="8520600" cy="26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101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311700" y="17271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832400" y="17271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311725" y="742350"/>
            <a:ext cx="3985200" cy="4401000"/>
          </a:xfrm>
          <a:prstGeom prst="roundRect">
            <a:avLst>
              <a:gd fmla="val 6545" name="adj"/>
            </a:avLst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311750" y="4794700"/>
            <a:ext cx="3985200" cy="354000"/>
          </a:xfrm>
          <a:prstGeom prst="rect">
            <a:avLst/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541475" y="1030550"/>
            <a:ext cx="3249000" cy="15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4523975" y="1005450"/>
            <a:ext cx="4139700" cy="10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4523975" y="2074125"/>
            <a:ext cx="4157100" cy="24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11700" y="4186925"/>
            <a:ext cx="66489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hasCustomPrompt="1" type="title"/>
          </p:nvPr>
        </p:nvSpPr>
        <p:spPr>
          <a:xfrm>
            <a:off x="311700" y="1048025"/>
            <a:ext cx="8520600" cy="11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11700" y="2308025"/>
            <a:ext cx="8520600" cy="22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9"/>
          <p:cNvSpPr/>
          <p:nvPr/>
        </p:nvSpPr>
        <p:spPr>
          <a:xfrm>
            <a:off x="192150" y="122275"/>
            <a:ext cx="1737900" cy="567600"/>
          </a:xfrm>
          <a:prstGeom prst="rect">
            <a:avLst/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" name="Google Shape;4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1700"/>
            <a:ext cx="1505350" cy="2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793"/>
            <a:ext cx="9143999" cy="515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6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09130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b="1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798752"/>
            <a:ext cx="85206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13" y="311700"/>
            <a:ext cx="1505314" cy="2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6205550" y="4580700"/>
            <a:ext cx="270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rPr>
              <a:t>World-class AWS experts</a:t>
            </a:r>
            <a:endParaRPr sz="1100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ctrTitle"/>
          </p:nvPr>
        </p:nvSpPr>
        <p:spPr>
          <a:xfrm>
            <a:off x="495100" y="2091775"/>
            <a:ext cx="5932800" cy="25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Serverless Holiday Hackathon 2023</a:t>
            </a:r>
            <a:endParaRPr sz="4800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4300" y="4100625"/>
            <a:ext cx="1049700" cy="10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425" y="419800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770475" y="2686425"/>
            <a:ext cx="6887400" cy="13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Payload Size of max 10MB.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Maximum integration timeout 30 seconds.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Timeout for Lambda authorizer response 10 seconds.</a:t>
            </a:r>
            <a:endParaRPr sz="1400"/>
          </a:p>
        </p:txBody>
      </p:sp>
      <p:sp>
        <p:nvSpPr>
          <p:cNvPr id="150" name="Google Shape;150;p23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REST API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75" y="60125"/>
            <a:ext cx="1146274" cy="114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Architecture</a:t>
            </a:r>
            <a:endParaRPr/>
          </a:p>
        </p:txBody>
      </p:sp>
      <p:sp>
        <p:nvSpPr>
          <p:cNvPr id="157" name="Google Shape;157;p24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REST API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75" y="60125"/>
            <a:ext cx="1146274" cy="114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475" y="2102200"/>
            <a:ext cx="5743125" cy="286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WebSockets?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770475" y="2686425"/>
            <a:ext cx="6887400" cy="13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WebSockets represent a </a:t>
            </a:r>
            <a:r>
              <a:rPr b="1" lang="en" sz="1400"/>
              <a:t>communication protocol</a:t>
            </a:r>
            <a:r>
              <a:rPr lang="en" sz="1400"/>
              <a:t> that facilitates </a:t>
            </a:r>
            <a:r>
              <a:rPr b="1" lang="en" sz="1400"/>
              <a:t>real-time</a:t>
            </a:r>
            <a:r>
              <a:rPr lang="en" sz="1400"/>
              <a:t>, </a:t>
            </a:r>
            <a:r>
              <a:rPr b="1" lang="en" sz="1400"/>
              <a:t>bidirectional data</a:t>
            </a:r>
            <a:r>
              <a:rPr lang="en" sz="1400"/>
              <a:t> exchange between clients and servers over a single, </a:t>
            </a:r>
            <a:r>
              <a:rPr b="1" lang="en" sz="1400"/>
              <a:t>long-lived connection</a:t>
            </a:r>
            <a:r>
              <a:rPr lang="en" sz="1400"/>
              <a:t>.</a:t>
            </a:r>
            <a:endParaRPr sz="1400"/>
          </a:p>
        </p:txBody>
      </p:sp>
      <p:sp>
        <p:nvSpPr>
          <p:cNvPr id="166" name="Google Shape;166;p25"/>
          <p:cNvSpPr txBox="1"/>
          <p:nvPr>
            <p:ph type="title"/>
          </p:nvPr>
        </p:nvSpPr>
        <p:spPr>
          <a:xfrm>
            <a:off x="770475" y="633700"/>
            <a:ext cx="513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Websocket API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9275" y="109050"/>
            <a:ext cx="1142999" cy="114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770475" y="2686425"/>
            <a:ext cx="6887400" cy="13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Integration timeout of 30 seconds.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Connection duration for WebSocket API 2 hours</a:t>
            </a:r>
            <a:r>
              <a:rPr lang="en" sz="1400"/>
              <a:t>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Idle Connection Timeout 10 minutes.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Message payload size 128 KB.</a:t>
            </a:r>
            <a:endParaRPr sz="1400"/>
          </a:p>
        </p:txBody>
      </p:sp>
      <p:sp>
        <p:nvSpPr>
          <p:cNvPr id="174" name="Google Shape;174;p26"/>
          <p:cNvSpPr txBox="1"/>
          <p:nvPr>
            <p:ph type="title"/>
          </p:nvPr>
        </p:nvSpPr>
        <p:spPr>
          <a:xfrm>
            <a:off x="770475" y="633700"/>
            <a:ext cx="513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Websocket API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9275" y="109050"/>
            <a:ext cx="1142999" cy="114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Architecture</a:t>
            </a:r>
            <a:endParaRPr/>
          </a:p>
        </p:txBody>
      </p:sp>
      <p:sp>
        <p:nvSpPr>
          <p:cNvPr id="181" name="Google Shape;181;p27"/>
          <p:cNvSpPr txBox="1"/>
          <p:nvPr>
            <p:ph type="title"/>
          </p:nvPr>
        </p:nvSpPr>
        <p:spPr>
          <a:xfrm>
            <a:off x="770475" y="633700"/>
            <a:ext cx="513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Websocket API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9275" y="109050"/>
            <a:ext cx="1142999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237" y="1903775"/>
            <a:ext cx="4432275" cy="30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25" y="1821425"/>
            <a:ext cx="6901449" cy="32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Architecture</a:t>
            </a:r>
            <a:endParaRPr/>
          </a:p>
        </p:txBody>
      </p:sp>
      <p:sp>
        <p:nvSpPr>
          <p:cNvPr id="190" name="Google Shape;190;p28"/>
          <p:cNvSpPr txBox="1"/>
          <p:nvPr>
            <p:ph type="title"/>
          </p:nvPr>
        </p:nvSpPr>
        <p:spPr>
          <a:xfrm>
            <a:off x="770475" y="633700"/>
            <a:ext cx="513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Websocket API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9275" y="109050"/>
            <a:ext cx="1142999" cy="114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Appsync Subscriptions?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770475" y="2686425"/>
            <a:ext cx="6887400" cy="13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When clients invoke the </a:t>
            </a:r>
            <a:r>
              <a:rPr b="1" lang="en" sz="1400"/>
              <a:t>GraphQL subscription</a:t>
            </a:r>
            <a:r>
              <a:rPr lang="en" sz="1400"/>
              <a:t> operations, a secure </a:t>
            </a:r>
            <a:r>
              <a:rPr b="1" lang="en" sz="1400"/>
              <a:t>WebSocket connection</a:t>
            </a:r>
            <a:r>
              <a:rPr lang="en" sz="1400"/>
              <a:t> is automatically established and </a:t>
            </a:r>
            <a:r>
              <a:rPr b="1" lang="en" sz="1400"/>
              <a:t>maintained by AWS AppSync</a:t>
            </a:r>
            <a:r>
              <a:rPr lang="en" sz="1400"/>
              <a:t>. Applications can then </a:t>
            </a:r>
            <a:r>
              <a:rPr b="1" lang="en" sz="1400"/>
              <a:t>distribute data in real-time</a:t>
            </a:r>
            <a:r>
              <a:rPr lang="en" sz="1400"/>
              <a:t> from a data source </a:t>
            </a:r>
            <a:r>
              <a:rPr b="1" lang="en" sz="1400"/>
              <a:t>to subscribers</a:t>
            </a:r>
            <a:r>
              <a:rPr lang="en" sz="1400"/>
              <a:t>.</a:t>
            </a:r>
            <a:endParaRPr sz="1400"/>
          </a:p>
        </p:txBody>
      </p:sp>
      <p:sp>
        <p:nvSpPr>
          <p:cNvPr id="198" name="Google Shape;198;p29"/>
          <p:cNvSpPr txBox="1"/>
          <p:nvPr>
            <p:ph type="title"/>
          </p:nvPr>
        </p:nvSpPr>
        <p:spPr>
          <a:xfrm>
            <a:off x="770475" y="633700"/>
            <a:ext cx="513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AppSync Subscriptions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500" y="101825"/>
            <a:ext cx="1143001" cy="114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770475" y="2686425"/>
            <a:ext cx="6887400" cy="13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Subscriptions are </a:t>
            </a:r>
            <a:r>
              <a:rPr b="1" lang="en" sz="1400"/>
              <a:t>only triggered</a:t>
            </a:r>
            <a:r>
              <a:rPr lang="en" sz="1400"/>
              <a:t> when the </a:t>
            </a:r>
            <a:r>
              <a:rPr b="1" lang="en" sz="1400"/>
              <a:t>associated mutation is executed</a:t>
            </a:r>
            <a:r>
              <a:rPr lang="en" sz="1400"/>
              <a:t>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Maximum size</a:t>
            </a:r>
            <a:r>
              <a:rPr lang="en" sz="1400"/>
              <a:t> of a message that can be received through subscriptions is </a:t>
            </a:r>
            <a:r>
              <a:rPr b="1" lang="en" sz="1400"/>
              <a:t>240 kilobytes</a:t>
            </a:r>
            <a:r>
              <a:rPr lang="en" sz="1400"/>
              <a:t>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AWS AppSync limits the </a:t>
            </a:r>
            <a:r>
              <a:rPr b="1" lang="en" sz="1400"/>
              <a:t>execution time</a:t>
            </a:r>
            <a:r>
              <a:rPr lang="en" sz="1400"/>
              <a:t> for mutations, queries, and subscriptions to </a:t>
            </a:r>
            <a:r>
              <a:rPr b="1" lang="en" sz="1400"/>
              <a:t>30 seconds</a:t>
            </a:r>
            <a:r>
              <a:rPr lang="en" sz="1400"/>
              <a:t>.</a:t>
            </a:r>
            <a:endParaRPr sz="1400"/>
          </a:p>
        </p:txBody>
      </p:sp>
      <p:sp>
        <p:nvSpPr>
          <p:cNvPr id="206" name="Google Shape;206;p30"/>
          <p:cNvSpPr txBox="1"/>
          <p:nvPr>
            <p:ph type="title"/>
          </p:nvPr>
        </p:nvSpPr>
        <p:spPr>
          <a:xfrm>
            <a:off x="770475" y="633700"/>
            <a:ext cx="513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AppSync Subscriptions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500" y="101825"/>
            <a:ext cx="1143001" cy="114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Architecture</a:t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770475" y="633700"/>
            <a:ext cx="513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AppSync Subscriptions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500" y="101825"/>
            <a:ext cx="1143001" cy="11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50" y="2087750"/>
            <a:ext cx="7500351" cy="254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Architecture</a:t>
            </a:r>
            <a:endParaRPr/>
          </a:p>
        </p:txBody>
      </p:sp>
      <p:sp>
        <p:nvSpPr>
          <p:cNvPr id="221" name="Google Shape;221;p32"/>
          <p:cNvSpPr txBox="1"/>
          <p:nvPr>
            <p:ph type="title"/>
          </p:nvPr>
        </p:nvSpPr>
        <p:spPr>
          <a:xfrm>
            <a:off x="770475" y="633700"/>
            <a:ext cx="513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AppSync Subscriptions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500" y="101825"/>
            <a:ext cx="1143001" cy="11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075" y="1883250"/>
            <a:ext cx="7570750" cy="27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3800" y="404725"/>
            <a:ext cx="3108350" cy="38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type="title"/>
          </p:nvPr>
        </p:nvSpPr>
        <p:spPr>
          <a:xfrm>
            <a:off x="270750" y="3210275"/>
            <a:ext cx="2593800" cy="15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plans for today</a:t>
            </a:r>
            <a:endParaRPr sz="3600"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5142525" y="1399125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About Serverless Guru</a:t>
            </a:r>
            <a:endParaRPr b="1" sz="1400"/>
          </a:p>
        </p:txBody>
      </p:sp>
      <p:cxnSp>
        <p:nvCxnSpPr>
          <p:cNvPr id="86" name="Google Shape;86;p15"/>
          <p:cNvCxnSpPr/>
          <p:nvPr/>
        </p:nvCxnSpPr>
        <p:spPr>
          <a:xfrm>
            <a:off x="4587075" y="1949775"/>
            <a:ext cx="38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5142525" y="2023952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Langchain Deep Dive</a:t>
            </a:r>
            <a:endParaRPr b="1" sz="1400"/>
          </a:p>
        </p:txBody>
      </p:sp>
      <p:cxnSp>
        <p:nvCxnSpPr>
          <p:cNvPr id="88" name="Google Shape;88;p15"/>
          <p:cNvCxnSpPr/>
          <p:nvPr/>
        </p:nvCxnSpPr>
        <p:spPr>
          <a:xfrm>
            <a:off x="4587075" y="2532050"/>
            <a:ext cx="38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5142525" y="2597441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Choosing your Serverless API</a:t>
            </a:r>
            <a:endParaRPr b="1" sz="1400"/>
          </a:p>
        </p:txBody>
      </p:sp>
      <p:cxnSp>
        <p:nvCxnSpPr>
          <p:cNvPr id="90" name="Google Shape;90;p15"/>
          <p:cNvCxnSpPr/>
          <p:nvPr/>
        </p:nvCxnSpPr>
        <p:spPr>
          <a:xfrm>
            <a:off x="4587075" y="3114325"/>
            <a:ext cx="38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5142525" y="3179724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Q &amp; A</a:t>
            </a:r>
            <a:endParaRPr b="1" sz="1400"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50979">
            <a:off x="8091050" y="1543012"/>
            <a:ext cx="279001" cy="1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2400" y="2667401"/>
            <a:ext cx="296300" cy="31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1943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&amp; Answers</a:t>
            </a:r>
            <a:endParaRPr/>
          </a:p>
        </p:txBody>
      </p:sp>
      <p:sp>
        <p:nvSpPr>
          <p:cNvPr id="229" name="Google Shape;229;p33"/>
          <p:cNvSpPr txBox="1"/>
          <p:nvPr/>
        </p:nvSpPr>
        <p:spPr>
          <a:xfrm>
            <a:off x="35300" y="3052550"/>
            <a:ext cx="910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are here to help!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Raise any questions or concerns you might have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133050" y="902275"/>
            <a:ext cx="668100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536" y="1988000"/>
            <a:ext cx="2405625" cy="24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>
            <p:ph type="title"/>
          </p:nvPr>
        </p:nvSpPr>
        <p:spPr>
          <a:xfrm>
            <a:off x="241938" y="4405400"/>
            <a:ext cx="31968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Join our discord Server!</a:t>
            </a:r>
            <a:endParaRPr sz="2220"/>
          </a:p>
        </p:txBody>
      </p:sp>
      <p:sp>
        <p:nvSpPr>
          <p:cNvPr id="237" name="Google Shape;237;p34"/>
          <p:cNvSpPr txBox="1"/>
          <p:nvPr>
            <p:ph type="title"/>
          </p:nvPr>
        </p:nvSpPr>
        <p:spPr>
          <a:xfrm>
            <a:off x="3659601" y="4405400"/>
            <a:ext cx="3470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Sign up for the challenge</a:t>
            </a:r>
            <a:r>
              <a:rPr lang="en" sz="2220"/>
              <a:t>!</a:t>
            </a:r>
            <a:endParaRPr sz="2220"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611" y="2001625"/>
            <a:ext cx="2378390" cy="237839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>
            <p:ph type="title"/>
          </p:nvPr>
        </p:nvSpPr>
        <p:spPr>
          <a:xfrm>
            <a:off x="241950" y="693325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311700" y="1943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Serverless Guru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35300" y="3052550"/>
            <a:ext cx="910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Your Guide to Serverless</a:t>
            </a:r>
            <a:b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Adopt. Migrate. Build.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133050" y="902275"/>
            <a:ext cx="668100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idx="1" type="subTitle"/>
          </p:nvPr>
        </p:nvSpPr>
        <p:spPr>
          <a:xfrm>
            <a:off x="4523975" y="1005450"/>
            <a:ext cx="4139700" cy="10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Our Company</a:t>
            </a:r>
            <a:r>
              <a:rPr lang="en" sz="3600"/>
              <a:t> </a:t>
            </a:r>
            <a:endParaRPr sz="3600"/>
          </a:p>
        </p:txBody>
      </p:sp>
      <p:sp>
        <p:nvSpPr>
          <p:cNvPr id="106" name="Google Shape;106;p17"/>
          <p:cNvSpPr txBox="1"/>
          <p:nvPr>
            <p:ph idx="2" type="body"/>
          </p:nvPr>
        </p:nvSpPr>
        <p:spPr>
          <a:xfrm>
            <a:off x="4541525" y="2008650"/>
            <a:ext cx="4139700" cy="24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love to take on challenges, face the unknown, and be on the forefront of serverless innovation.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Helping companies and people realize their full potential gives us energy.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Speak to a Guru today! </a:t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20" y="0"/>
            <a:ext cx="413891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436" y="1116300"/>
            <a:ext cx="2405625" cy="24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idx="4294967295" type="title"/>
          </p:nvPr>
        </p:nvSpPr>
        <p:spPr>
          <a:xfrm>
            <a:off x="5269838" y="3533700"/>
            <a:ext cx="31968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Join our discord Server!</a:t>
            </a:r>
            <a:endParaRPr sz="2220"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100" y="1116300"/>
            <a:ext cx="221932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Submissions Form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325" y="1177287"/>
            <a:ext cx="2788926" cy="278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50" y="1206400"/>
            <a:ext cx="5133852" cy="378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1943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Langchain Deep Dive</a:t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35300" y="3052550"/>
            <a:ext cx="910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Everything you need to know about Langchain</a:t>
            </a:r>
            <a:b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Conversation Chains and production monitoring with langsmith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133050" y="902275"/>
            <a:ext cx="668100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1943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your Serverless API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35300" y="3052550"/>
            <a:ext cx="91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Options, Challenges and Recommendations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133050" y="902275"/>
            <a:ext cx="668100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Rest API?</a:t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770475" y="2686425"/>
            <a:ext cx="6887400" cy="13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A REST API in API Gateway is a c</a:t>
            </a:r>
            <a:r>
              <a:rPr b="1" lang="en" sz="1400"/>
              <a:t>ollection of resources and methods</a:t>
            </a:r>
            <a:r>
              <a:rPr lang="en" sz="1400"/>
              <a:t> that are integrated with </a:t>
            </a:r>
            <a:r>
              <a:rPr b="1" lang="en" sz="1400"/>
              <a:t>backend HTTP endpoints</a:t>
            </a:r>
            <a:r>
              <a:rPr lang="en" sz="1400"/>
              <a:t>. API Gateway </a:t>
            </a:r>
            <a:r>
              <a:rPr b="1" lang="en" sz="1400"/>
              <a:t>REST APIs use</a:t>
            </a:r>
            <a:r>
              <a:rPr lang="en" sz="1400"/>
              <a:t> a </a:t>
            </a:r>
            <a:r>
              <a:rPr b="1" lang="en" sz="1400"/>
              <a:t>request/response</a:t>
            </a:r>
            <a:r>
              <a:rPr lang="en" sz="1400"/>
              <a:t> model where a client sends a request to a service and the service </a:t>
            </a:r>
            <a:r>
              <a:rPr b="1" lang="en" sz="1400"/>
              <a:t>responds</a:t>
            </a:r>
            <a:r>
              <a:rPr lang="en" sz="1400"/>
              <a:t> back </a:t>
            </a:r>
            <a:r>
              <a:rPr b="1" lang="en" sz="1400"/>
              <a:t>synchronously</a:t>
            </a:r>
            <a:r>
              <a:rPr lang="en" sz="1400"/>
              <a:t>.</a:t>
            </a:r>
            <a:endParaRPr sz="1400"/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REST API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75" y="60125"/>
            <a:ext cx="1146274" cy="114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erverless Guru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